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oachinese.com/a/news-social-credit-system-puts-people-in-china-under-pressure-20180306/4282752.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oralmachine.mit.edu/"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22a40056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22a40056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4ce43580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4ce43580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is editing information ethical?</a:t>
            </a:r>
            <a:endParaRPr/>
          </a:p>
          <a:p>
            <a:pPr indent="0" lvl="0" marL="0" rtl="0" algn="l">
              <a:spcBef>
                <a:spcPts val="0"/>
              </a:spcBef>
              <a:spcAft>
                <a:spcPts val="0"/>
              </a:spcAft>
              <a:buNone/>
            </a:pPr>
            <a:r>
              <a:rPr lang="en-GB"/>
              <a:t>What could she mean with “democratic” perspective?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4ce43580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4ce43580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Anyone can edit WIKIDATA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4ce43580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4ce43580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4ce43580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4ce43580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4ce43580e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ce435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Products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Non ethical examples</a:t>
            </a:r>
            <a:endParaRPr/>
          </a:p>
        </p:txBody>
      </p:sp>
      <p:sp>
        <p:nvSpPr>
          <p:cNvPr id="154" name="Google Shape;154;g54ce43580e_0_0: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2972f8dd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2972f8d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Major legal framework for data processing of EU individuals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22a40056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22a40056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4ce43580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ce43580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Identify personal data that might raise legal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---circle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ce43580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ce43580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4ce4358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4ce4358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d2c1eeb1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d2c1eeb1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4ce43580e_0_1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4ce4358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GB" sz="1100">
                <a:solidFill>
                  <a:srgbClr val="000000"/>
                </a:solidFill>
                <a:latin typeface="Arial"/>
                <a:ea typeface="Arial"/>
                <a:cs typeface="Arial"/>
                <a:sym typeface="Arial"/>
              </a:rPr>
              <a:t>Meetup.com use recommendation system to recommend different meetup events to their member based on members interests. The funny thing they found is the algorithm recommend much more tech meetup to male than to female. What they do not wanna see is algo change the industry, more men involve in tech, less and less female participate tech event cuz they do not get the chance to be recommended by algorithms.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200" name="Google Shape;200;g54ce43580e_0_1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2a4e2ac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2a4e2ac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22a4005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22a4005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Think again about these questions from data quality lecture: what is their relation to the ethical, legal and social issues?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d2d080eae_2_5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d2d080ea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GB" u="sng">
                <a:solidFill>
                  <a:schemeClr val="hlink"/>
                </a:solidFill>
                <a:hlinkClick r:id="rId2"/>
              </a:rPr>
              <a:t>https://www.voachinese.com/a/news-social-credit-system-puts-people-in-china-under-pressure-20180306/4282752.html</a:t>
            </a:r>
            <a:r>
              <a:rPr lang="en-GB">
                <a:solidFill>
                  <a:srgbClr val="000000"/>
                </a:solidFill>
              </a:rPr>
              <a:t> </a:t>
            </a:r>
            <a:endParaRPr>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4" name="Google Shape;224;g4d2d080eae_2_56: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d2d080eae_2_6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d2d080eae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Raises questions for policy makers</a:t>
            </a:r>
            <a:endParaRPr/>
          </a:p>
          <a:p>
            <a:pPr indent="0" lvl="0" marL="0" rtl="0" algn="l">
              <a:spcBef>
                <a:spcPts val="0"/>
              </a:spcBef>
              <a:spcAft>
                <a:spcPts val="0"/>
              </a:spcAft>
              <a:buNone/>
            </a:pPr>
            <a:r>
              <a:rPr lang="en-GB"/>
              <a:t>New jobs</a:t>
            </a:r>
            <a:endParaRPr/>
          </a:p>
        </p:txBody>
      </p:sp>
      <p:sp>
        <p:nvSpPr>
          <p:cNvPr id="232" name="Google Shape;232;g4d2d080eae_2_63: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2a40056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2a40056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ce43580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ce43580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d2c1eeb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d2c1eeb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2972ed5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2972ed5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 drives L (formal E) and S (the social collective)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22a4005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22a4005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2a40056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2a40056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 drives L (formal E) and S (the social collective)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4ce43580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4ce43580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2972ed5b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2972ed5b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4ce43580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4ce43580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4ce43580e_0_2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4ce43580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bias are we coding into our Knowledge Graph and any systems built on top of the Knowledge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http://moralmachine.mit.edu/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biggest example: </a:t>
            </a:r>
            <a:endParaRPr/>
          </a:p>
          <a:p>
            <a:pPr indent="0" lvl="0" marL="0" rtl="0" algn="l">
              <a:spcBef>
                <a:spcPts val="0"/>
              </a:spcBef>
              <a:spcAft>
                <a:spcPts val="0"/>
              </a:spcAft>
              <a:buNone/>
            </a:pPr>
            <a:r>
              <a:rPr lang="en-GB"/>
              <a:t>autonomous car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There’s no liability on the machine (who’s responsible?)</a:t>
            </a:r>
            <a:endParaRPr/>
          </a:p>
          <a:p>
            <a:pPr indent="0" lvl="0" marL="0" rtl="0" algn="l">
              <a:spcBef>
                <a:spcPts val="0"/>
              </a:spcBef>
              <a:spcAft>
                <a:spcPts val="0"/>
              </a:spcAft>
              <a:buNone/>
            </a:pPr>
            <a:r>
              <a:t/>
            </a:r>
            <a:endParaRPr/>
          </a:p>
        </p:txBody>
      </p:sp>
      <p:sp>
        <p:nvSpPr>
          <p:cNvPr id="118" name="Google Shape;118;g54ce43580e_0_26: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kstdia"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60000" y="310695"/>
            <a:ext cx="8326800" cy="567000"/>
          </a:xfrm>
          <a:prstGeom prst="rect">
            <a:avLst/>
          </a:prstGeom>
          <a:noFill/>
          <a:ln>
            <a:noFill/>
          </a:ln>
        </p:spPr>
        <p:txBody>
          <a:bodyPr anchorCtr="0" anchor="t" bIns="0" lIns="0" spcFirstLastPara="1" rIns="0" wrap="square" tIns="0"/>
          <a:lstStyle>
            <a:lvl1pPr lvl="0" marR="0" rtl="0" algn="l">
              <a:spcBef>
                <a:spcPts val="0"/>
              </a:spcBef>
              <a:spcAft>
                <a:spcPts val="0"/>
              </a:spcAft>
              <a:buClr>
                <a:schemeClr val="dk2"/>
              </a:buClr>
              <a:buSzPts val="3200"/>
              <a:buFont typeface="Calibri"/>
              <a:buNone/>
              <a:defRPr b="1" i="0" sz="3200" u="none" cap="none" strike="noStrike">
                <a:solidFill>
                  <a:schemeClr val="dk2"/>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2" name="Google Shape;52;p13"/>
          <p:cNvSpPr txBox="1"/>
          <p:nvPr>
            <p:ph idx="1" type="body"/>
          </p:nvPr>
        </p:nvSpPr>
        <p:spPr>
          <a:xfrm>
            <a:off x="360000" y="972000"/>
            <a:ext cx="8326800" cy="3333900"/>
          </a:xfrm>
          <a:prstGeom prst="rect">
            <a:avLst/>
          </a:prstGeom>
          <a:noFill/>
          <a:ln>
            <a:noFill/>
          </a:ln>
        </p:spPr>
        <p:txBody>
          <a:bodyPr anchorCtr="0" anchor="t" bIns="0" lIns="0" spcFirstLastPara="1" rIns="0" wrap="square" tIns="0"/>
          <a:lstStyle>
            <a:lvl1pPr indent="-431800" lvl="0" marL="457200" marR="0" rtl="0" algn="l">
              <a:spcBef>
                <a:spcPts val="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Merriweather Sans"/>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Merriweather Sans"/>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234468" y="4738971"/>
            <a:ext cx="914400" cy="273900"/>
          </a:xfrm>
          <a:prstGeom prst="rect">
            <a:avLst/>
          </a:prstGeom>
          <a:noFill/>
          <a:ln>
            <a:noFill/>
          </a:ln>
        </p:spPr>
        <p:txBody>
          <a:bodyPr anchorCtr="0" anchor="t" bIns="0" lIns="0" spcFirstLastPara="1" rIns="0" wrap="square" tIns="0"/>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4273246" y="4738971"/>
            <a:ext cx="3977700" cy="273900"/>
          </a:xfrm>
          <a:prstGeom prst="rect">
            <a:avLst/>
          </a:prstGeom>
          <a:noFill/>
          <a:ln>
            <a:noFill/>
          </a:ln>
        </p:spPr>
        <p:txBody>
          <a:bodyPr anchorCtr="0" anchor="t" bIns="0" lIns="0" spcFirstLastPara="1" rIns="0" wrap="square" tIns="0"/>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id="56" name="Google Shape;56;p13"/>
          <p:cNvPicPr preferRelativeResize="0"/>
          <p:nvPr/>
        </p:nvPicPr>
        <p:blipFill rotWithShape="1">
          <a:blip r:embed="rId2">
            <a:alphaModFix/>
          </a:blip>
          <a:srcRect b="0" l="0" r="19768" t="0"/>
          <a:stretch/>
        </p:blipFill>
        <p:spPr>
          <a:xfrm>
            <a:off x="360001" y="4630216"/>
            <a:ext cx="1602792" cy="3797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s://en.wikipedia.org/wiki/Social_Credit_Syste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nytimes.com/by/matthew-rosenberg" TargetMode="External"/><Relationship Id="rId4" Type="http://schemas.openxmlformats.org/officeDocument/2006/relationships/hyperlink" Target="https://www.nytimes.com/by/nicholas-confessore" TargetMode="External"/><Relationship Id="rId5" Type="http://schemas.openxmlformats.org/officeDocument/2006/relationships/hyperlink" Target="https://www.nytimes.com/2018/03/17/us/politics/cambridge-analytica-trump-campaign.html?module=inline" TargetMode="External"/><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73205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600">
                <a:solidFill>
                  <a:srgbClr val="1C4587"/>
                </a:solidFill>
              </a:rPr>
              <a:t>Building &amp; Mining Knowledge Graphs</a:t>
            </a:r>
            <a:endParaRPr b="1" sz="3600"/>
          </a:p>
        </p:txBody>
      </p:sp>
      <p:sp>
        <p:nvSpPr>
          <p:cNvPr id="62" name="Google Shape;62;p14"/>
          <p:cNvSpPr txBox="1"/>
          <p:nvPr>
            <p:ph idx="1" type="subTitle"/>
          </p:nvPr>
        </p:nvSpPr>
        <p:spPr>
          <a:xfrm>
            <a:off x="311700" y="3198588"/>
            <a:ext cx="85206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t>Marcel Schaper</a:t>
            </a:r>
            <a:endParaRPr b="1" sz="2400"/>
          </a:p>
          <a:p>
            <a:pPr indent="0" lvl="0" marL="0" rtl="0" algn="ctr">
              <a:spcBef>
                <a:spcPts val="0"/>
              </a:spcBef>
              <a:spcAft>
                <a:spcPts val="0"/>
              </a:spcAft>
              <a:buNone/>
            </a:pPr>
            <a:r>
              <a:rPr b="1" lang="en-GB" sz="2400"/>
              <a:t>(Faculty of Law)</a:t>
            </a:r>
            <a:endParaRPr b="1" sz="2400"/>
          </a:p>
        </p:txBody>
      </p:sp>
      <p:sp>
        <p:nvSpPr>
          <p:cNvPr id="63" name="Google Shape;63;p14"/>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(KEN4256)</a:t>
            </a:r>
            <a:endParaRPr sz="2400"/>
          </a:p>
        </p:txBody>
      </p:sp>
      <p:pic>
        <p:nvPicPr>
          <p:cNvPr id="64" name="Google Shape;64;p14"/>
          <p:cNvPicPr preferRelativeResize="0"/>
          <p:nvPr/>
        </p:nvPicPr>
        <p:blipFill>
          <a:blip r:embed="rId3">
            <a:alphaModFix/>
          </a:blip>
          <a:stretch>
            <a:fillRect/>
          </a:stretch>
        </p:blipFill>
        <p:spPr>
          <a:xfrm>
            <a:off x="140000" y="4152875"/>
            <a:ext cx="2631759" cy="850750"/>
          </a:xfrm>
          <a:prstGeom prst="rect">
            <a:avLst/>
          </a:prstGeom>
          <a:noFill/>
          <a:ln>
            <a:noFill/>
          </a:ln>
        </p:spPr>
      </p:pic>
      <p:sp>
        <p:nvSpPr>
          <p:cNvPr id="65" name="Google Shape;65;p14"/>
          <p:cNvSpPr txBox="1"/>
          <p:nvPr/>
        </p:nvSpPr>
        <p:spPr>
          <a:xfrm>
            <a:off x="1782150" y="2367325"/>
            <a:ext cx="55797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accent1"/>
                </a:solidFill>
              </a:rPr>
              <a:t>Lecture: ELSI of Knowledge Graphs</a:t>
            </a:r>
            <a:endParaRPr sz="24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knowledge graph as edited information</a:t>
            </a:r>
            <a:endParaRPr/>
          </a:p>
        </p:txBody>
      </p:sp>
      <p:sp>
        <p:nvSpPr>
          <p:cNvPr id="129" name="Google Shape;129;p23"/>
          <p:cNvSpPr txBox="1"/>
          <p:nvPr>
            <p:ph idx="1" type="body"/>
          </p:nvPr>
        </p:nvSpPr>
        <p:spPr>
          <a:xfrm>
            <a:off x="311700" y="1152475"/>
            <a:ext cx="700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i="1" lang="en-GB">
                <a:solidFill>
                  <a:srgbClr val="515151"/>
                </a:solidFill>
                <a:highlight>
                  <a:srgbClr val="FFFFFF"/>
                </a:highlight>
              </a:rPr>
              <a:t>Findings</a:t>
            </a:r>
            <a:r>
              <a:rPr lang="en-GB">
                <a:solidFill>
                  <a:srgbClr val="515151"/>
                </a:solidFill>
                <a:highlight>
                  <a:srgbClr val="FFFFFF"/>
                </a:highlight>
              </a:rPr>
              <a:t> - The paper concludes that the extension to Google Search, The Knowledge Graph, can serve to radicalize Google's position as a key intermediary of information in users' lives. Rather than simply serving as a gatekeeper supplying the user with an array of links matching a given query, Google now conveniently disseminates information on their own site, roughly rendering the remainder of the web superfluous. Considering both the commercial nature and the opacity of the service, Google as a </a:t>
            </a:r>
            <a:r>
              <a:rPr i="1" lang="en-GB">
                <a:solidFill>
                  <a:srgbClr val="515151"/>
                </a:solidFill>
              </a:rPr>
              <a:t>de facto</a:t>
            </a:r>
            <a:r>
              <a:rPr lang="en-GB">
                <a:solidFill>
                  <a:srgbClr val="515151"/>
                </a:solidFill>
                <a:highlight>
                  <a:srgbClr val="FFFFFF"/>
                </a:highlight>
              </a:rPr>
              <a:t> solo editor of information is worrying from both a democratic and ethical perspective. A culture of emphatic insistence on convenience and consumption is likely to contribute to the impediment of autonomous information retrieval and digital literacy.</a:t>
            </a:r>
            <a:endParaRPr/>
          </a:p>
        </p:txBody>
      </p:sp>
      <p:pic>
        <p:nvPicPr>
          <p:cNvPr id="130" name="Google Shape;130;p23"/>
          <p:cNvPicPr preferRelativeResize="0"/>
          <p:nvPr/>
        </p:nvPicPr>
        <p:blipFill>
          <a:blip r:embed="rId3">
            <a:alphaModFix/>
          </a:blip>
          <a:stretch>
            <a:fillRect/>
          </a:stretch>
        </p:blipFill>
        <p:spPr>
          <a:xfrm>
            <a:off x="7312200" y="662245"/>
            <a:ext cx="1520100" cy="1976130"/>
          </a:xfrm>
          <a:prstGeom prst="rect">
            <a:avLst/>
          </a:prstGeom>
          <a:noFill/>
          <a:ln>
            <a:noFill/>
          </a:ln>
        </p:spPr>
      </p:pic>
      <p:sp>
        <p:nvSpPr>
          <p:cNvPr id="131" name="Google Shape;131;p23"/>
          <p:cNvSpPr txBox="1"/>
          <p:nvPr/>
        </p:nvSpPr>
        <p:spPr>
          <a:xfrm>
            <a:off x="7312250" y="2713425"/>
            <a:ext cx="1520100" cy="19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22222"/>
                </a:solidFill>
                <a:highlight>
                  <a:srgbClr val="FFFFFF"/>
                </a:highlight>
              </a:rPr>
              <a:t>Juel Vang, K. (2013). Ethics of Google's Knowledge Graph: some considerations. </a:t>
            </a:r>
            <a:r>
              <a:rPr i="1" lang="en-GB" sz="1200">
                <a:solidFill>
                  <a:srgbClr val="222222"/>
                </a:solidFill>
              </a:rPr>
              <a:t>Journal of Information, Communication and Ethics in Society</a:t>
            </a:r>
            <a:r>
              <a:rPr lang="en-GB" sz="1200">
                <a:solidFill>
                  <a:srgbClr val="222222"/>
                </a:solidFill>
                <a:highlight>
                  <a:srgbClr val="FFFFFF"/>
                </a:highlight>
              </a:rPr>
              <a:t>, </a:t>
            </a:r>
            <a:r>
              <a:rPr i="1" lang="en-GB" sz="1200">
                <a:solidFill>
                  <a:srgbClr val="222222"/>
                </a:solidFill>
              </a:rPr>
              <a:t>11</a:t>
            </a:r>
            <a:r>
              <a:rPr lang="en-GB" sz="1200">
                <a:solidFill>
                  <a:srgbClr val="222222"/>
                </a:solidFill>
                <a:highlight>
                  <a:srgbClr val="FFFFFF"/>
                </a:highlight>
              </a:rPr>
              <a:t>(4), 245-260.</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Wikidata</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4"/>
          <p:cNvPicPr preferRelativeResize="0"/>
          <p:nvPr/>
        </p:nvPicPr>
        <p:blipFill>
          <a:blip r:embed="rId3">
            <a:alphaModFix/>
          </a:blip>
          <a:stretch>
            <a:fillRect/>
          </a:stretch>
        </p:blipFill>
        <p:spPr>
          <a:xfrm>
            <a:off x="20056" y="0"/>
            <a:ext cx="910388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2685625" y="1628563"/>
            <a:ext cx="3772749" cy="1886374"/>
          </a:xfrm>
          <a:prstGeom prst="rect">
            <a:avLst/>
          </a:prstGeom>
          <a:noFill/>
          <a:ln>
            <a:noFill/>
          </a:ln>
        </p:spPr>
      </p:pic>
      <p:sp>
        <p:nvSpPr>
          <p:cNvPr id="144" name="Google Shape;144;p25"/>
          <p:cNvSpPr txBox="1"/>
          <p:nvPr/>
        </p:nvSpPr>
        <p:spPr>
          <a:xfrm>
            <a:off x="445050" y="729400"/>
            <a:ext cx="8253900" cy="7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rPr>
              <a:t>Ethical Issues in Individual Projects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0000"/>
                </a:solidFill>
              </a:rPr>
              <a:t>Legal Issues</a:t>
            </a:r>
            <a:endParaRPr>
              <a:solidFill>
                <a:srgbClr val="000000"/>
              </a:solidFill>
            </a:endParaRPr>
          </a:p>
        </p:txBody>
      </p:sp>
      <p:pic>
        <p:nvPicPr>
          <p:cNvPr id="150" name="Google Shape;150;p26"/>
          <p:cNvPicPr preferRelativeResize="0"/>
          <p:nvPr/>
        </p:nvPicPr>
        <p:blipFill>
          <a:blip r:embed="rId3">
            <a:alphaModFix/>
          </a:blip>
          <a:stretch>
            <a:fillRect/>
          </a:stretch>
        </p:blipFill>
        <p:spPr>
          <a:xfrm>
            <a:off x="2291163" y="2992650"/>
            <a:ext cx="4561667" cy="1846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60000"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latin typeface="Roboto"/>
                <a:ea typeface="Roboto"/>
                <a:cs typeface="Roboto"/>
                <a:sym typeface="Roboto"/>
              </a:rPr>
              <a:t>Legal Concerns of Applying Data Science</a:t>
            </a:r>
            <a:endParaRPr>
              <a:latin typeface="Roboto"/>
              <a:ea typeface="Roboto"/>
              <a:cs typeface="Roboto"/>
              <a:sym typeface="Roboto"/>
            </a:endParaRPr>
          </a:p>
        </p:txBody>
      </p:sp>
      <p:sp>
        <p:nvSpPr>
          <p:cNvPr id="157" name="Google Shape;157;p27"/>
          <p:cNvSpPr/>
          <p:nvPr/>
        </p:nvSpPr>
        <p:spPr>
          <a:xfrm>
            <a:off x="2923675" y="1303850"/>
            <a:ext cx="3311700" cy="3293700"/>
          </a:xfrm>
          <a:prstGeom prst="ellipse">
            <a:avLst/>
          </a:prstGeom>
          <a:solidFill>
            <a:schemeClr val="lt2"/>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txBox="1"/>
          <p:nvPr/>
        </p:nvSpPr>
        <p:spPr>
          <a:xfrm>
            <a:off x="1189800" y="1303850"/>
            <a:ext cx="20874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Data Ethics</a:t>
            </a:r>
            <a:endParaRPr/>
          </a:p>
        </p:txBody>
      </p:sp>
      <p:sp>
        <p:nvSpPr>
          <p:cNvPr id="159" name="Google Shape;159;p27"/>
          <p:cNvSpPr txBox="1"/>
          <p:nvPr/>
        </p:nvSpPr>
        <p:spPr>
          <a:xfrm>
            <a:off x="5750100" y="1055200"/>
            <a:ext cx="23232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Social Bias</a:t>
            </a:r>
            <a:endParaRPr/>
          </a:p>
        </p:txBody>
      </p:sp>
      <p:sp>
        <p:nvSpPr>
          <p:cNvPr id="160" name="Google Shape;160;p27"/>
          <p:cNvSpPr txBox="1"/>
          <p:nvPr/>
        </p:nvSpPr>
        <p:spPr>
          <a:xfrm>
            <a:off x="61125" y="3642700"/>
            <a:ext cx="31452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Moral Machines</a:t>
            </a:r>
            <a:endParaRPr/>
          </a:p>
        </p:txBody>
      </p:sp>
      <p:sp>
        <p:nvSpPr>
          <p:cNvPr id="161" name="Google Shape;161;p27"/>
          <p:cNvSpPr txBox="1"/>
          <p:nvPr/>
        </p:nvSpPr>
        <p:spPr>
          <a:xfrm>
            <a:off x="6358675" y="2571750"/>
            <a:ext cx="25317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Data Privacy</a:t>
            </a:r>
            <a:endParaRPr/>
          </a:p>
        </p:txBody>
      </p:sp>
      <p:sp>
        <p:nvSpPr>
          <p:cNvPr id="162" name="Google Shape;162;p27"/>
          <p:cNvSpPr txBox="1"/>
          <p:nvPr/>
        </p:nvSpPr>
        <p:spPr>
          <a:xfrm>
            <a:off x="6064900" y="3899375"/>
            <a:ext cx="3241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The Future of AI</a:t>
            </a:r>
            <a:endParaRPr/>
          </a:p>
        </p:txBody>
      </p:sp>
      <p:sp>
        <p:nvSpPr>
          <p:cNvPr id="163" name="Google Shape;163;p27"/>
          <p:cNvSpPr txBox="1"/>
          <p:nvPr/>
        </p:nvSpPr>
        <p:spPr>
          <a:xfrm>
            <a:off x="3201625" y="2571750"/>
            <a:ext cx="27558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Law               DS</a:t>
            </a:r>
            <a:endParaRPr/>
          </a:p>
        </p:txBody>
      </p:sp>
      <p:pic>
        <p:nvPicPr>
          <p:cNvPr id="164" name="Google Shape;164;p27"/>
          <p:cNvPicPr preferRelativeResize="0"/>
          <p:nvPr/>
        </p:nvPicPr>
        <p:blipFill>
          <a:blip r:embed="rId3">
            <a:alphaModFix/>
          </a:blip>
          <a:stretch>
            <a:fillRect/>
          </a:stretch>
        </p:blipFill>
        <p:spPr>
          <a:xfrm>
            <a:off x="4048149" y="2538000"/>
            <a:ext cx="1051452" cy="825399"/>
          </a:xfrm>
          <a:prstGeom prst="rect">
            <a:avLst/>
          </a:prstGeom>
          <a:noFill/>
          <a:ln>
            <a:noFill/>
          </a:ln>
        </p:spPr>
      </p:pic>
      <p:sp>
        <p:nvSpPr>
          <p:cNvPr id="165" name="Google Shape;165;p27"/>
          <p:cNvSpPr txBox="1"/>
          <p:nvPr/>
        </p:nvSpPr>
        <p:spPr>
          <a:xfrm>
            <a:off x="636775" y="2502275"/>
            <a:ext cx="20874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1"/>
                </a:solidFill>
                <a:latin typeface="Calibri"/>
                <a:ea typeface="Calibri"/>
                <a:cs typeface="Calibri"/>
                <a:sym typeface="Calibri"/>
              </a:rPr>
              <a:t>AI Liability</a:t>
            </a:r>
            <a:endParaRPr/>
          </a:p>
        </p:txBody>
      </p:sp>
      <p:sp>
        <p:nvSpPr>
          <p:cNvPr id="166" name="Google Shape;166;p27"/>
          <p:cNvSpPr txBox="1"/>
          <p:nvPr/>
        </p:nvSpPr>
        <p:spPr>
          <a:xfrm>
            <a:off x="6386850" y="4437650"/>
            <a:ext cx="2610600" cy="56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666666"/>
                </a:solidFill>
              </a:rPr>
              <a:t>Oct 8, 2018</a:t>
            </a:r>
            <a:endParaRPr sz="1200">
              <a:solidFill>
                <a:srgbClr val="666666"/>
              </a:solidFill>
            </a:endParaRPr>
          </a:p>
          <a:p>
            <a:pPr indent="0" lvl="0" marL="0" rtl="0" algn="r">
              <a:spcBef>
                <a:spcPts val="0"/>
              </a:spcBef>
              <a:spcAft>
                <a:spcPts val="0"/>
              </a:spcAft>
              <a:buNone/>
            </a:pPr>
            <a:r>
              <a:rPr lang="en-GB" sz="1200">
                <a:solidFill>
                  <a:srgbClr val="666666"/>
                </a:solidFill>
              </a:rPr>
              <a:t>Institute of Data Science</a:t>
            </a:r>
            <a:endParaRPr sz="12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8"/>
          <p:cNvPicPr preferRelativeResize="0"/>
          <p:nvPr/>
        </p:nvPicPr>
        <p:blipFill rotWithShape="1">
          <a:blip r:embed="rId3">
            <a:alphaModFix/>
          </a:blip>
          <a:srcRect b="0" l="0" r="24150" t="0"/>
          <a:stretch/>
        </p:blipFill>
        <p:spPr>
          <a:xfrm>
            <a:off x="0" y="0"/>
            <a:ext cx="5851824" cy="5143501"/>
          </a:xfrm>
          <a:prstGeom prst="rect">
            <a:avLst/>
          </a:prstGeom>
          <a:noFill/>
          <a:ln>
            <a:noFill/>
          </a:ln>
        </p:spPr>
      </p:pic>
      <p:sp>
        <p:nvSpPr>
          <p:cNvPr id="172" name="Google Shape;172;p28"/>
          <p:cNvSpPr txBox="1"/>
          <p:nvPr/>
        </p:nvSpPr>
        <p:spPr>
          <a:xfrm>
            <a:off x="6047975" y="239750"/>
            <a:ext cx="2942400" cy="47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t>General Data Protection Regulation</a:t>
            </a:r>
            <a:endParaRPr b="1"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Regulation for data protection and privacy for all individuals in the EU.</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solidFill>
                  <a:srgbClr val="222222"/>
                </a:solidFill>
                <a:highlight>
                  <a:srgbClr val="FFFFFF"/>
                </a:highlight>
              </a:rPr>
              <a:t>Requires informed consent </a:t>
            </a:r>
            <a:r>
              <a:rPr lang="en-GB">
                <a:solidFill>
                  <a:srgbClr val="222222"/>
                </a:solidFill>
                <a:highlight>
                  <a:srgbClr val="FFFFFF"/>
                </a:highlight>
              </a:rPr>
              <a:t>or legal basis </a:t>
            </a:r>
            <a:r>
              <a:rPr lang="en-GB">
                <a:solidFill>
                  <a:srgbClr val="222222"/>
                </a:solidFill>
                <a:highlight>
                  <a:srgbClr val="FFFFFF"/>
                </a:highlight>
              </a:rPr>
              <a:t>to data processing.</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GB">
                <a:solidFill>
                  <a:srgbClr val="222222"/>
                </a:solidFill>
                <a:highlight>
                  <a:srgbClr val="FFFFFF"/>
                </a:highlight>
              </a:rPr>
              <a:t>Requires data protection by design and by default by data controllers.</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GB">
                <a:solidFill>
                  <a:srgbClr val="222222"/>
                </a:solidFill>
                <a:highlight>
                  <a:srgbClr val="FFFFFF"/>
                </a:highlight>
              </a:rPr>
              <a:t>Describes data rights.</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lang="en-GB">
                <a:solidFill>
                  <a:srgbClr val="222222"/>
                </a:solidFill>
                <a:highlight>
                  <a:srgbClr val="FFFFFF"/>
                </a:highlight>
              </a:rPr>
              <a:t>Obligation to inform supervisory authority in case of data breaches (and penalties).</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9"/>
          <p:cNvPicPr preferRelativeResize="0"/>
          <p:nvPr/>
        </p:nvPicPr>
        <p:blipFill>
          <a:blip r:embed="rId3">
            <a:alphaModFix/>
          </a:blip>
          <a:stretch>
            <a:fillRect/>
          </a:stretch>
        </p:blipFill>
        <p:spPr>
          <a:xfrm>
            <a:off x="573888" y="152400"/>
            <a:ext cx="7996232"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1361100" y="907000"/>
            <a:ext cx="6421806" cy="3820975"/>
          </a:xfrm>
          <a:prstGeom prst="rect">
            <a:avLst/>
          </a:prstGeom>
          <a:noFill/>
          <a:ln>
            <a:noFill/>
          </a:ln>
        </p:spPr>
      </p:pic>
      <p:sp>
        <p:nvSpPr>
          <p:cNvPr id="183" name="Google Shape;183;p30"/>
          <p:cNvSpPr/>
          <p:nvPr/>
        </p:nvSpPr>
        <p:spPr>
          <a:xfrm>
            <a:off x="2149875" y="2346350"/>
            <a:ext cx="1572000" cy="1317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3617850" y="3016750"/>
            <a:ext cx="1098000" cy="11118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2685625" y="1628563"/>
            <a:ext cx="3772749" cy="1886374"/>
          </a:xfrm>
          <a:prstGeom prst="rect">
            <a:avLst/>
          </a:prstGeom>
          <a:noFill/>
          <a:ln>
            <a:noFill/>
          </a:ln>
        </p:spPr>
      </p:pic>
      <p:sp>
        <p:nvSpPr>
          <p:cNvPr id="190" name="Google Shape;190;p31"/>
          <p:cNvSpPr txBox="1"/>
          <p:nvPr/>
        </p:nvSpPr>
        <p:spPr>
          <a:xfrm>
            <a:off x="445050" y="729400"/>
            <a:ext cx="8253900" cy="7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rPr>
              <a:t>Legal</a:t>
            </a:r>
            <a:r>
              <a:rPr lang="en-GB" sz="3600">
                <a:solidFill>
                  <a:schemeClr val="dk1"/>
                </a:solidFill>
              </a:rPr>
              <a:t> Issues in Individual Projects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Social Issues</a:t>
            </a:r>
            <a:endParaRPr/>
          </a:p>
        </p:txBody>
      </p:sp>
      <p:pic>
        <p:nvPicPr>
          <p:cNvPr id="196" name="Google Shape;196;p32"/>
          <p:cNvPicPr preferRelativeResize="0"/>
          <p:nvPr/>
        </p:nvPicPr>
        <p:blipFill>
          <a:blip r:embed="rId3">
            <a:alphaModFix/>
          </a:blip>
          <a:stretch>
            <a:fillRect/>
          </a:stretch>
        </p:blipFill>
        <p:spPr>
          <a:xfrm>
            <a:off x="2937213" y="2992650"/>
            <a:ext cx="3269571" cy="184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C4587"/>
                </a:solidFill>
              </a:rPr>
              <a:t>Lecture outline</a:t>
            </a:r>
            <a:endParaRPr>
              <a:solidFill>
                <a:srgbClr val="1C4587"/>
              </a:solidFill>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What are ELSI?</a:t>
            </a:r>
            <a:endParaRPr/>
          </a:p>
          <a:p>
            <a:pPr indent="-342900" lvl="0" marL="457200" rtl="0" algn="l">
              <a:spcBef>
                <a:spcPts val="0"/>
              </a:spcBef>
              <a:spcAft>
                <a:spcPts val="0"/>
              </a:spcAft>
              <a:buSzPts val="1800"/>
              <a:buAutoNum type="arabicPeriod"/>
            </a:pPr>
            <a:r>
              <a:rPr lang="en-GB"/>
              <a:t>Brainstorm: ELSI in data science</a:t>
            </a:r>
            <a:endParaRPr/>
          </a:p>
          <a:p>
            <a:pPr indent="-342900" lvl="0" marL="457200" rtl="0" algn="l">
              <a:spcBef>
                <a:spcPts val="0"/>
              </a:spcBef>
              <a:spcAft>
                <a:spcPts val="0"/>
              </a:spcAft>
              <a:buSzPts val="1800"/>
              <a:buAutoNum type="arabicPeriod"/>
            </a:pPr>
            <a:r>
              <a:rPr lang="en-GB"/>
              <a:t>Examples of ELSI</a:t>
            </a:r>
            <a:endParaRPr/>
          </a:p>
          <a:p>
            <a:pPr indent="-342900" lvl="0" marL="457200" rtl="0" algn="l">
              <a:spcBef>
                <a:spcPts val="0"/>
              </a:spcBef>
              <a:spcAft>
                <a:spcPts val="0"/>
              </a:spcAft>
              <a:buSzPts val="1800"/>
              <a:buAutoNum type="arabicPeriod"/>
            </a:pPr>
            <a:r>
              <a:rPr lang="en-GB"/>
              <a:t>Applications to your individual projects</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60000"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latin typeface="Roboto"/>
                <a:ea typeface="Roboto"/>
                <a:cs typeface="Roboto"/>
                <a:sym typeface="Roboto"/>
              </a:rPr>
              <a:t>Social Bias</a:t>
            </a:r>
            <a:endParaRPr>
              <a:latin typeface="Roboto"/>
              <a:ea typeface="Roboto"/>
              <a:cs typeface="Roboto"/>
              <a:sym typeface="Roboto"/>
            </a:endParaRPr>
          </a:p>
        </p:txBody>
      </p:sp>
      <p:sp>
        <p:nvSpPr>
          <p:cNvPr id="203" name="Google Shape;203;p33"/>
          <p:cNvSpPr txBox="1"/>
          <p:nvPr/>
        </p:nvSpPr>
        <p:spPr>
          <a:xfrm>
            <a:off x="311700" y="1169500"/>
            <a:ext cx="4889100" cy="67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500"/>
              </a:spcBef>
              <a:spcAft>
                <a:spcPts val="0"/>
              </a:spcAft>
              <a:buClr>
                <a:srgbClr val="000000"/>
              </a:buClr>
              <a:buSzPts val="1800"/>
              <a:buFont typeface="Calibri"/>
              <a:buAutoNum type="arabicPeriod"/>
            </a:pPr>
            <a:r>
              <a:rPr lang="en-GB" sz="1800">
                <a:latin typeface="Calibri"/>
                <a:ea typeface="Calibri"/>
                <a:cs typeface="Calibri"/>
                <a:sym typeface="Calibri"/>
              </a:rPr>
              <a:t>Open Google Translate</a:t>
            </a:r>
            <a:endParaRPr sz="1800">
              <a:latin typeface="Calibri"/>
              <a:ea typeface="Calibri"/>
              <a:cs typeface="Calibri"/>
              <a:sym typeface="Calibri"/>
            </a:endParaRPr>
          </a:p>
        </p:txBody>
      </p:sp>
      <p:sp>
        <p:nvSpPr>
          <p:cNvPr id="204" name="Google Shape;204;p33"/>
          <p:cNvSpPr txBox="1"/>
          <p:nvPr/>
        </p:nvSpPr>
        <p:spPr>
          <a:xfrm>
            <a:off x="311700" y="1842100"/>
            <a:ext cx="5720400" cy="532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500"/>
              </a:spcBef>
              <a:spcAft>
                <a:spcPts val="0"/>
              </a:spcAft>
              <a:buClr>
                <a:srgbClr val="000000"/>
              </a:buClr>
              <a:buSzPts val="1800"/>
              <a:buFont typeface="Calibri"/>
              <a:buAutoNum type="arabicPeriod" startAt="2"/>
            </a:pPr>
            <a:r>
              <a:rPr lang="en-GB" sz="1800">
                <a:solidFill>
                  <a:srgbClr val="000000"/>
                </a:solidFill>
                <a:latin typeface="Calibri"/>
                <a:ea typeface="Calibri"/>
                <a:cs typeface="Calibri"/>
                <a:sym typeface="Calibri"/>
              </a:rPr>
              <a:t>Input in English “She is a professor. He is a nanny”</a:t>
            </a:r>
            <a:endParaRPr sz="1800">
              <a:latin typeface="Calibri"/>
              <a:ea typeface="Calibri"/>
              <a:cs typeface="Calibri"/>
              <a:sym typeface="Calibri"/>
            </a:endParaRPr>
          </a:p>
        </p:txBody>
      </p:sp>
      <p:sp>
        <p:nvSpPr>
          <p:cNvPr id="205" name="Google Shape;205;p33"/>
          <p:cNvSpPr txBox="1"/>
          <p:nvPr/>
        </p:nvSpPr>
        <p:spPr>
          <a:xfrm>
            <a:off x="311700" y="2292250"/>
            <a:ext cx="4475700" cy="781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Calibri"/>
              <a:buAutoNum type="arabicPeriod" startAt="3"/>
            </a:pPr>
            <a:r>
              <a:rPr lang="en-GB" sz="1800">
                <a:solidFill>
                  <a:srgbClr val="000000"/>
                </a:solidFill>
                <a:latin typeface="Calibri"/>
                <a:ea typeface="Calibri"/>
                <a:cs typeface="Calibri"/>
                <a:sym typeface="Calibri"/>
              </a:rPr>
              <a:t>Translate to Turkish</a:t>
            </a:r>
            <a:endParaRPr sz="1800">
              <a:latin typeface="Calibri"/>
              <a:ea typeface="Calibri"/>
              <a:cs typeface="Calibri"/>
              <a:sym typeface="Calibri"/>
            </a:endParaRPr>
          </a:p>
        </p:txBody>
      </p:sp>
      <p:sp>
        <p:nvSpPr>
          <p:cNvPr id="206" name="Google Shape;206;p33"/>
          <p:cNvSpPr txBox="1"/>
          <p:nvPr/>
        </p:nvSpPr>
        <p:spPr>
          <a:xfrm>
            <a:off x="311700" y="2847175"/>
            <a:ext cx="3270300" cy="672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Calibri"/>
              <a:buAutoNum type="arabicPeriod" startAt="4"/>
            </a:pPr>
            <a:r>
              <a:rPr lang="en-GB" sz="1800">
                <a:solidFill>
                  <a:srgbClr val="000000"/>
                </a:solidFill>
                <a:latin typeface="Calibri"/>
                <a:ea typeface="Calibri"/>
                <a:cs typeface="Calibri"/>
                <a:sym typeface="Calibri"/>
              </a:rPr>
              <a:t>Translate back to English</a:t>
            </a:r>
            <a:endParaRPr sz="1800">
              <a:latin typeface="Calibri"/>
              <a:ea typeface="Calibri"/>
              <a:cs typeface="Calibri"/>
              <a:sym typeface="Calibri"/>
            </a:endParaRPr>
          </a:p>
        </p:txBody>
      </p:sp>
      <p:sp>
        <p:nvSpPr>
          <p:cNvPr id="207" name="Google Shape;207;p33"/>
          <p:cNvSpPr txBox="1"/>
          <p:nvPr/>
        </p:nvSpPr>
        <p:spPr>
          <a:xfrm>
            <a:off x="311700" y="3351175"/>
            <a:ext cx="2747700" cy="672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0563B8"/>
              </a:buClr>
              <a:buSzPts val="1800"/>
              <a:buFont typeface="Calibri"/>
              <a:buAutoNum type="arabicPeriod" startAt="5"/>
            </a:pPr>
            <a:r>
              <a:rPr b="1" lang="en-GB" sz="1800">
                <a:solidFill>
                  <a:srgbClr val="0563B8"/>
                </a:solidFill>
                <a:latin typeface="Calibri"/>
                <a:ea typeface="Calibri"/>
                <a:cs typeface="Calibri"/>
                <a:sym typeface="Calibri"/>
              </a:rPr>
              <a:t>What do we find?</a:t>
            </a:r>
            <a:endParaRPr sz="1800">
              <a:solidFill>
                <a:srgbClr val="0563B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labelling</a:t>
            </a:r>
            <a:endParaRPr/>
          </a:p>
        </p:txBody>
      </p:sp>
      <p:pic>
        <p:nvPicPr>
          <p:cNvPr id="213" name="Google Shape;213;p34"/>
          <p:cNvPicPr preferRelativeResize="0"/>
          <p:nvPr/>
        </p:nvPicPr>
        <p:blipFill rotWithShape="1">
          <a:blip r:embed="rId3">
            <a:alphaModFix/>
          </a:blip>
          <a:srcRect b="0" l="-1122" r="0" t="0"/>
          <a:stretch/>
        </p:blipFill>
        <p:spPr>
          <a:xfrm>
            <a:off x="152400" y="1170125"/>
            <a:ext cx="8839199" cy="35963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5"/>
          <p:cNvPicPr preferRelativeResize="0"/>
          <p:nvPr/>
        </p:nvPicPr>
        <p:blipFill>
          <a:blip r:embed="rId3">
            <a:alphaModFix/>
          </a:blip>
          <a:stretch>
            <a:fillRect/>
          </a:stretch>
        </p:blipFill>
        <p:spPr>
          <a:xfrm>
            <a:off x="354150" y="693200"/>
            <a:ext cx="6421806" cy="3820975"/>
          </a:xfrm>
          <a:prstGeom prst="rect">
            <a:avLst/>
          </a:prstGeom>
          <a:noFill/>
          <a:ln>
            <a:noFill/>
          </a:ln>
        </p:spPr>
      </p:pic>
      <p:sp>
        <p:nvSpPr>
          <p:cNvPr id="219" name="Google Shape;219;p35"/>
          <p:cNvSpPr txBox="1"/>
          <p:nvPr/>
        </p:nvSpPr>
        <p:spPr>
          <a:xfrm>
            <a:off x="6894200" y="2960825"/>
            <a:ext cx="2090100" cy="2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0000FF"/>
                </a:solidFill>
              </a:rPr>
              <a:t>statement provenance:</a:t>
            </a:r>
            <a:endParaRPr b="1" sz="1200">
              <a:solidFill>
                <a:srgbClr val="0000FF"/>
              </a:solidFill>
            </a:endParaRPr>
          </a:p>
          <a:p>
            <a:pPr indent="-304800" lvl="0" marL="457200" rtl="0" algn="l">
              <a:spcBef>
                <a:spcPts val="0"/>
              </a:spcBef>
              <a:spcAft>
                <a:spcPts val="0"/>
              </a:spcAft>
              <a:buSzPts val="1200"/>
              <a:buChar char="●"/>
            </a:pPr>
            <a:r>
              <a:rPr b="1" lang="en-GB" sz="1200"/>
              <a:t>when was the </a:t>
            </a:r>
            <a:r>
              <a:rPr b="1" i="1" lang="en-GB" sz="1200"/>
              <a:t>statement </a:t>
            </a:r>
            <a:r>
              <a:rPr b="1" lang="en-GB" sz="1200"/>
              <a:t>made?</a:t>
            </a:r>
            <a:endParaRPr b="1" sz="1200"/>
          </a:p>
          <a:p>
            <a:pPr indent="-304800" lvl="0" marL="457200" rtl="0" algn="l">
              <a:spcBef>
                <a:spcPts val="0"/>
              </a:spcBef>
              <a:spcAft>
                <a:spcPts val="0"/>
              </a:spcAft>
              <a:buClr>
                <a:schemeClr val="dk1"/>
              </a:buClr>
              <a:buSzPts val="1200"/>
              <a:buChar char="●"/>
            </a:pPr>
            <a:r>
              <a:rPr b="1" lang="en-GB" sz="1200">
                <a:solidFill>
                  <a:schemeClr val="dk1"/>
                </a:solidFill>
              </a:rPr>
              <a:t>who made the statement?</a:t>
            </a:r>
            <a:endParaRPr b="1" sz="1200">
              <a:solidFill>
                <a:schemeClr val="dk1"/>
              </a:solidFill>
            </a:endParaRPr>
          </a:p>
          <a:p>
            <a:pPr indent="-304800" lvl="0" marL="457200" rtl="0" algn="l">
              <a:spcBef>
                <a:spcPts val="0"/>
              </a:spcBef>
              <a:spcAft>
                <a:spcPts val="0"/>
              </a:spcAft>
              <a:buSzPts val="1200"/>
              <a:buChar char="●"/>
            </a:pPr>
            <a:r>
              <a:rPr b="1" lang="en-GB" sz="1200"/>
              <a:t>how was it made?</a:t>
            </a:r>
            <a:endParaRPr b="1" sz="1200"/>
          </a:p>
          <a:p>
            <a:pPr indent="-304800" lvl="0" marL="457200" rtl="0" algn="l">
              <a:spcBef>
                <a:spcPts val="0"/>
              </a:spcBef>
              <a:spcAft>
                <a:spcPts val="0"/>
              </a:spcAft>
              <a:buSzPts val="1200"/>
              <a:buChar char="●"/>
            </a:pPr>
            <a:r>
              <a:rPr b="1" lang="en-GB" sz="1200"/>
              <a:t>where was it reported?</a:t>
            </a:r>
            <a:endParaRPr b="1" sz="1200"/>
          </a:p>
          <a:p>
            <a:pPr indent="-304800" lvl="0" marL="457200" rtl="0" algn="l">
              <a:spcBef>
                <a:spcPts val="0"/>
              </a:spcBef>
              <a:spcAft>
                <a:spcPts val="0"/>
              </a:spcAft>
              <a:buSzPts val="1200"/>
              <a:buChar char="●"/>
            </a:pPr>
            <a:r>
              <a:rPr b="1" lang="en-GB" sz="1200"/>
              <a:t>what are the terms of use?</a:t>
            </a:r>
            <a:endParaRPr b="1" sz="1200"/>
          </a:p>
        </p:txBody>
      </p:sp>
      <p:sp>
        <p:nvSpPr>
          <p:cNvPr id="220" name="Google Shape;220;p35"/>
          <p:cNvSpPr txBox="1"/>
          <p:nvPr/>
        </p:nvSpPr>
        <p:spPr>
          <a:xfrm>
            <a:off x="6870350" y="1043800"/>
            <a:ext cx="2137800" cy="16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rPr>
              <a:t>context:</a:t>
            </a:r>
            <a:endParaRPr b="1" sz="1200">
              <a:solidFill>
                <a:srgbClr val="FF0000"/>
              </a:solidFill>
            </a:endParaRPr>
          </a:p>
          <a:p>
            <a:pPr indent="-304800" lvl="0" marL="457200" rtl="0" algn="l">
              <a:spcBef>
                <a:spcPts val="0"/>
              </a:spcBef>
              <a:spcAft>
                <a:spcPts val="0"/>
              </a:spcAft>
              <a:buSzPts val="1200"/>
              <a:buChar char="●"/>
            </a:pPr>
            <a:r>
              <a:rPr b="1" lang="en-GB" sz="1200"/>
              <a:t>when is the relation valid?</a:t>
            </a:r>
            <a:endParaRPr b="1" sz="1200"/>
          </a:p>
          <a:p>
            <a:pPr indent="-304800" lvl="0" marL="457200" rtl="0" algn="l">
              <a:spcBef>
                <a:spcPts val="0"/>
              </a:spcBef>
              <a:spcAft>
                <a:spcPts val="0"/>
              </a:spcAft>
              <a:buSzPts val="1200"/>
              <a:buChar char="●"/>
            </a:pPr>
            <a:r>
              <a:rPr b="1" lang="en-GB" sz="1200"/>
              <a:t>how did it come into existence?</a:t>
            </a:r>
            <a:endParaRPr b="1" sz="1200"/>
          </a:p>
          <a:p>
            <a:pPr indent="-304800" lvl="0" marL="457200" rtl="0" algn="l">
              <a:spcBef>
                <a:spcPts val="0"/>
              </a:spcBef>
              <a:spcAft>
                <a:spcPts val="0"/>
              </a:spcAft>
              <a:buSzPts val="1200"/>
              <a:buChar char="●"/>
            </a:pPr>
            <a:r>
              <a:rPr b="1" lang="en-GB" sz="1200"/>
              <a:t>who or what was involved?</a:t>
            </a:r>
            <a:endParaRPr b="1"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60000"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latin typeface="Roboto"/>
                <a:ea typeface="Roboto"/>
                <a:cs typeface="Roboto"/>
                <a:sym typeface="Roboto"/>
              </a:rPr>
              <a:t>Which Society do you want to live in?</a:t>
            </a:r>
            <a:endParaRPr>
              <a:latin typeface="Roboto"/>
              <a:ea typeface="Roboto"/>
              <a:cs typeface="Roboto"/>
              <a:sym typeface="Roboto"/>
            </a:endParaRPr>
          </a:p>
        </p:txBody>
      </p:sp>
      <p:pic>
        <p:nvPicPr>
          <p:cNvPr id="227" name="Google Shape;227;p36"/>
          <p:cNvPicPr preferRelativeResize="0"/>
          <p:nvPr/>
        </p:nvPicPr>
        <p:blipFill rotWithShape="1">
          <a:blip r:embed="rId3">
            <a:alphaModFix/>
          </a:blip>
          <a:srcRect b="23153" l="0" r="0" t="0"/>
          <a:stretch/>
        </p:blipFill>
        <p:spPr>
          <a:xfrm>
            <a:off x="1674500" y="989850"/>
            <a:ext cx="5697801" cy="3733699"/>
          </a:xfrm>
          <a:prstGeom prst="rect">
            <a:avLst/>
          </a:prstGeom>
          <a:noFill/>
          <a:ln>
            <a:noFill/>
          </a:ln>
        </p:spPr>
      </p:pic>
      <p:sp>
        <p:nvSpPr>
          <p:cNvPr id="228" name="Google Shape;228;p36"/>
          <p:cNvSpPr txBox="1"/>
          <p:nvPr/>
        </p:nvSpPr>
        <p:spPr>
          <a:xfrm>
            <a:off x="440600" y="1974650"/>
            <a:ext cx="1233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Calibri"/>
                <a:ea typeface="Calibri"/>
                <a:cs typeface="Calibri"/>
                <a:sym typeface="Calibri"/>
                <a:hlinkClick r:id="rId4"/>
              </a:rPr>
              <a:t>Social credit</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60000"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latin typeface="Roboto"/>
                <a:ea typeface="Roboto"/>
                <a:cs typeface="Roboto"/>
                <a:sym typeface="Roboto"/>
              </a:rPr>
              <a:t>Which Society do you want to live in?</a:t>
            </a:r>
            <a:br>
              <a:rPr lang="en-GB"/>
            </a:br>
            <a:endParaRPr/>
          </a:p>
        </p:txBody>
      </p:sp>
      <p:pic>
        <p:nvPicPr>
          <p:cNvPr id="235" name="Google Shape;235;p37"/>
          <p:cNvPicPr preferRelativeResize="0"/>
          <p:nvPr/>
        </p:nvPicPr>
        <p:blipFill>
          <a:blip r:embed="rId3">
            <a:alphaModFix/>
          </a:blip>
          <a:stretch>
            <a:fillRect/>
          </a:stretch>
        </p:blipFill>
        <p:spPr>
          <a:xfrm>
            <a:off x="0" y="953300"/>
            <a:ext cx="4906300" cy="3046400"/>
          </a:xfrm>
          <a:prstGeom prst="rect">
            <a:avLst/>
          </a:prstGeom>
          <a:noFill/>
          <a:ln>
            <a:noFill/>
          </a:ln>
        </p:spPr>
      </p:pic>
      <p:pic>
        <p:nvPicPr>
          <p:cNvPr id="236" name="Google Shape;236;p37"/>
          <p:cNvPicPr preferRelativeResize="0"/>
          <p:nvPr/>
        </p:nvPicPr>
        <p:blipFill>
          <a:blip r:embed="rId4">
            <a:alphaModFix/>
          </a:blip>
          <a:stretch>
            <a:fillRect/>
          </a:stretch>
        </p:blipFill>
        <p:spPr>
          <a:xfrm>
            <a:off x="4136475" y="1156250"/>
            <a:ext cx="5083725" cy="3301451"/>
          </a:xfrm>
          <a:prstGeom prst="rect">
            <a:avLst/>
          </a:prstGeom>
          <a:noFill/>
          <a:ln>
            <a:noFill/>
          </a:ln>
        </p:spPr>
      </p:pic>
      <p:sp>
        <p:nvSpPr>
          <p:cNvPr id="237" name="Google Shape;237;p37"/>
          <p:cNvSpPr txBox="1"/>
          <p:nvPr/>
        </p:nvSpPr>
        <p:spPr>
          <a:xfrm>
            <a:off x="6386850" y="4437650"/>
            <a:ext cx="2610600" cy="56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666666"/>
                </a:solidFill>
              </a:rPr>
              <a:t>Oct 8, 2018</a:t>
            </a:r>
            <a:endParaRPr sz="1200">
              <a:solidFill>
                <a:srgbClr val="666666"/>
              </a:solidFill>
            </a:endParaRPr>
          </a:p>
          <a:p>
            <a:pPr indent="0" lvl="0" marL="0" rtl="0" algn="r">
              <a:spcBef>
                <a:spcPts val="0"/>
              </a:spcBef>
              <a:spcAft>
                <a:spcPts val="0"/>
              </a:spcAft>
              <a:buNone/>
            </a:pPr>
            <a:r>
              <a:rPr lang="en-GB" sz="1200">
                <a:solidFill>
                  <a:srgbClr val="666666"/>
                </a:solidFill>
              </a:rPr>
              <a:t>Institute of Data Science</a:t>
            </a:r>
            <a:endParaRPr sz="1200">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77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impact</a:t>
            </a:r>
            <a:endParaRPr/>
          </a:p>
        </p:txBody>
      </p:sp>
      <p:pic>
        <p:nvPicPr>
          <p:cNvPr id="243" name="Google Shape;243;p38"/>
          <p:cNvPicPr preferRelativeResize="0"/>
          <p:nvPr/>
        </p:nvPicPr>
        <p:blipFill rotWithShape="1">
          <a:blip r:embed="rId3">
            <a:alphaModFix/>
          </a:blip>
          <a:srcRect b="0" l="-8090" r="8089" t="0"/>
          <a:stretch/>
        </p:blipFill>
        <p:spPr>
          <a:xfrm>
            <a:off x="4722925" y="1185163"/>
            <a:ext cx="3904460" cy="3416401"/>
          </a:xfrm>
          <a:prstGeom prst="rect">
            <a:avLst/>
          </a:prstGeom>
          <a:noFill/>
          <a:ln>
            <a:noFill/>
          </a:ln>
        </p:spPr>
      </p:pic>
      <p:pic>
        <p:nvPicPr>
          <p:cNvPr id="244" name="Google Shape;244;p38"/>
          <p:cNvPicPr preferRelativeResize="0"/>
          <p:nvPr/>
        </p:nvPicPr>
        <p:blipFill>
          <a:blip r:embed="rId4">
            <a:alphaModFix/>
          </a:blip>
          <a:stretch>
            <a:fillRect/>
          </a:stretch>
        </p:blipFill>
        <p:spPr>
          <a:xfrm>
            <a:off x="1542400" y="1493413"/>
            <a:ext cx="3029600" cy="279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39"/>
          <p:cNvPicPr preferRelativeResize="0"/>
          <p:nvPr/>
        </p:nvPicPr>
        <p:blipFill>
          <a:blip r:embed="rId3">
            <a:alphaModFix/>
          </a:blip>
          <a:stretch>
            <a:fillRect/>
          </a:stretch>
        </p:blipFill>
        <p:spPr>
          <a:xfrm>
            <a:off x="2685625" y="1628563"/>
            <a:ext cx="3772749" cy="1886374"/>
          </a:xfrm>
          <a:prstGeom prst="rect">
            <a:avLst/>
          </a:prstGeom>
          <a:noFill/>
          <a:ln>
            <a:noFill/>
          </a:ln>
        </p:spPr>
      </p:pic>
      <p:sp>
        <p:nvSpPr>
          <p:cNvPr id="250" name="Google Shape;250;p39"/>
          <p:cNvSpPr txBox="1"/>
          <p:nvPr/>
        </p:nvSpPr>
        <p:spPr>
          <a:xfrm>
            <a:off x="445050" y="729400"/>
            <a:ext cx="8253900" cy="7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rPr>
              <a:t>Social</a:t>
            </a:r>
            <a:r>
              <a:rPr lang="en-GB" sz="3600">
                <a:solidFill>
                  <a:schemeClr val="dk1"/>
                </a:solidFill>
              </a:rPr>
              <a:t> Issues in Individual Projects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C4587"/>
                </a:solidFill>
              </a:rPr>
              <a:t>Summary</a:t>
            </a:r>
            <a:endParaRPr>
              <a:solidFill>
                <a:srgbClr val="1C4587"/>
              </a:solidFill>
            </a:endParaRPr>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Data science projects, including knowledge graphs, may raise ethical, legal and social issues (ELSI)</a:t>
            </a:r>
            <a:endParaRPr/>
          </a:p>
          <a:p>
            <a:pPr indent="-342900" lvl="0" marL="457200" rtl="0" algn="l">
              <a:spcBef>
                <a:spcPts val="0"/>
              </a:spcBef>
              <a:spcAft>
                <a:spcPts val="0"/>
              </a:spcAft>
              <a:buSzPts val="1800"/>
              <a:buChar char="●"/>
            </a:pPr>
            <a:r>
              <a:rPr lang="en-GB"/>
              <a:t>ELSI may be dealt with by design</a:t>
            </a:r>
            <a:endParaRPr/>
          </a:p>
          <a:p>
            <a:pPr indent="-342900" lvl="0" marL="457200" rtl="0" algn="l">
              <a:spcBef>
                <a:spcPts val="0"/>
              </a:spcBef>
              <a:spcAft>
                <a:spcPts val="0"/>
              </a:spcAft>
              <a:buSzPts val="1800"/>
              <a:buChar char="●"/>
            </a:pPr>
            <a:r>
              <a:rPr lang="en-GB"/>
              <a:t>Think about what ELSI may be relevant to your individual project</a:t>
            </a:r>
            <a:endParaRPr/>
          </a:p>
          <a:p>
            <a:pPr indent="0" lvl="0" marL="0" rtl="0" algn="l">
              <a:spcBef>
                <a:spcPts val="1600"/>
              </a:spcBef>
              <a:spcAft>
                <a:spcPts val="0"/>
              </a:spcAft>
              <a:buNone/>
            </a:pPr>
            <a:r>
              <a:t/>
            </a:r>
            <a:endParaRPr/>
          </a:p>
          <a:p>
            <a:pPr indent="0" lvl="0" marL="0" rtl="0" algn="ctr">
              <a:spcBef>
                <a:spcPts val="1600"/>
              </a:spcBef>
              <a:spcAft>
                <a:spcPts val="0"/>
              </a:spcAft>
              <a:buNone/>
            </a:pPr>
            <a:r>
              <a:rPr b="1" lang="en-GB" sz="2400"/>
              <a:t>“Just because you can, does not mean you should”</a:t>
            </a:r>
            <a:endParaRPr b="1" sz="24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p:nvPr/>
        </p:nvSpPr>
        <p:spPr>
          <a:xfrm>
            <a:off x="311700" y="1152500"/>
            <a:ext cx="854400" cy="330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are ELSI ?</a:t>
            </a:r>
            <a:endParaRPr/>
          </a:p>
        </p:txBody>
      </p:sp>
      <p:sp>
        <p:nvSpPr>
          <p:cNvPr id="78" name="Google Shape;78;p16"/>
          <p:cNvSpPr txBox="1"/>
          <p:nvPr>
            <p:ph idx="1" type="body"/>
          </p:nvPr>
        </p:nvSpPr>
        <p:spPr>
          <a:xfrm>
            <a:off x="311700" y="1152475"/>
            <a:ext cx="8520600" cy="33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a:t>
            </a:r>
            <a:r>
              <a:rPr lang="en-GB"/>
              <a:t>thical	Is it right or wrong?</a:t>
            </a:r>
            <a:endParaRPr/>
          </a:p>
          <a:p>
            <a:pPr indent="0" lvl="0" marL="0" rtl="0" algn="l">
              <a:spcBef>
                <a:spcPts val="1600"/>
              </a:spcBef>
              <a:spcAft>
                <a:spcPts val="0"/>
              </a:spcAft>
              <a:buNone/>
            </a:pPr>
            <a:r>
              <a:rPr b="1" lang="en-GB"/>
              <a:t>L</a:t>
            </a:r>
            <a:r>
              <a:rPr lang="en-GB"/>
              <a:t>egal	Does the law allow it?</a:t>
            </a:r>
            <a:endParaRPr/>
          </a:p>
          <a:p>
            <a:pPr indent="0" lvl="0" marL="0" rtl="0" algn="l">
              <a:spcBef>
                <a:spcPts val="1600"/>
              </a:spcBef>
              <a:spcAft>
                <a:spcPts val="0"/>
              </a:spcAft>
              <a:buNone/>
            </a:pPr>
            <a:r>
              <a:rPr b="1" lang="en-GB"/>
              <a:t>S</a:t>
            </a:r>
            <a:r>
              <a:rPr lang="en-GB"/>
              <a:t>ocial	Is it controversial in view of social norms</a:t>
            </a:r>
            <a:br>
              <a:rPr lang="en-GB"/>
            </a:br>
            <a:r>
              <a:rPr lang="en-GB"/>
              <a:t>		or beliefs?</a:t>
            </a:r>
            <a:br>
              <a:rPr lang="en-GB"/>
            </a:br>
            <a:r>
              <a:rPr lang="en-GB"/>
              <a:t>		Does it influence a considerable number </a:t>
            </a:r>
            <a:br>
              <a:rPr lang="en-GB"/>
            </a:br>
            <a:r>
              <a:rPr lang="en-GB"/>
              <a:t>		of persons?</a:t>
            </a:r>
            <a:endParaRPr/>
          </a:p>
          <a:p>
            <a:pPr indent="0" lvl="0" marL="0" rtl="0" algn="l">
              <a:spcBef>
                <a:spcPts val="1600"/>
              </a:spcBef>
              <a:spcAft>
                <a:spcPts val="1600"/>
              </a:spcAft>
              <a:buNone/>
            </a:pPr>
            <a:r>
              <a:rPr b="1" lang="en-GB"/>
              <a:t>I</a:t>
            </a:r>
            <a:r>
              <a:rPr lang="en-GB"/>
              <a:t>ssues	(</a:t>
            </a:r>
            <a:r>
              <a:rPr b="1" lang="en-GB"/>
              <a:t>I</a:t>
            </a:r>
            <a:r>
              <a:rPr lang="en-GB"/>
              <a:t>mplications or </a:t>
            </a:r>
            <a:r>
              <a:rPr b="1" lang="en-GB"/>
              <a:t>A</a:t>
            </a:r>
            <a:r>
              <a:rPr lang="en-GB"/>
              <a:t>spects - ELSA)</a:t>
            </a:r>
            <a:endParaRPr/>
          </a:p>
        </p:txBody>
      </p:sp>
      <p:pic>
        <p:nvPicPr>
          <p:cNvPr id="79" name="Google Shape;79;p16"/>
          <p:cNvPicPr preferRelativeResize="0"/>
          <p:nvPr/>
        </p:nvPicPr>
        <p:blipFill>
          <a:blip r:embed="rId3">
            <a:alphaModFix/>
          </a:blip>
          <a:stretch>
            <a:fillRect/>
          </a:stretch>
        </p:blipFill>
        <p:spPr>
          <a:xfrm>
            <a:off x="6291950" y="1152499"/>
            <a:ext cx="2540350" cy="2546125"/>
          </a:xfrm>
          <a:prstGeom prst="rect">
            <a:avLst/>
          </a:prstGeom>
          <a:noFill/>
          <a:ln>
            <a:noFill/>
          </a:ln>
        </p:spPr>
      </p:pic>
      <p:sp>
        <p:nvSpPr>
          <p:cNvPr id="80" name="Google Shape;80;p16"/>
          <p:cNvSpPr txBox="1"/>
          <p:nvPr/>
        </p:nvSpPr>
        <p:spPr>
          <a:xfrm>
            <a:off x="6291925" y="3698625"/>
            <a:ext cx="25404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James Watson</a:t>
            </a:r>
            <a:r>
              <a:rPr lang="en-GB"/>
              <a:t> </a:t>
            </a:r>
            <a:endParaRPr/>
          </a:p>
          <a:p>
            <a:pPr indent="0" lvl="0" marL="0" rtl="0" algn="ctr">
              <a:spcBef>
                <a:spcPts val="0"/>
              </a:spcBef>
              <a:spcAft>
                <a:spcPts val="0"/>
              </a:spcAft>
              <a:buNone/>
            </a:pPr>
            <a:r>
              <a:rPr lang="en-GB"/>
              <a:t>(Human Genome Project) </a:t>
            </a:r>
            <a:endParaRPr/>
          </a:p>
          <a:p>
            <a:pPr indent="0" lvl="0" marL="0" rtl="0" algn="ctr">
              <a:spcBef>
                <a:spcPts val="0"/>
              </a:spcBef>
              <a:spcAft>
                <a:spcPts val="0"/>
              </a:spcAft>
              <a:buNone/>
            </a:pPr>
            <a:r>
              <a:rPr i="1" lang="en-GB"/>
              <a:t>Source: Wikipedia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0" y="43472"/>
            <a:ext cx="9143998" cy="50565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p:nvPr/>
        </p:nvSpPr>
        <p:spPr>
          <a:xfrm>
            <a:off x="311700" y="1152500"/>
            <a:ext cx="854400" cy="330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are ELSI ?</a:t>
            </a:r>
            <a:endParaRPr/>
          </a:p>
        </p:txBody>
      </p:sp>
      <p:sp>
        <p:nvSpPr>
          <p:cNvPr id="94" name="Google Shape;94;p18"/>
          <p:cNvSpPr txBox="1"/>
          <p:nvPr>
            <p:ph idx="1" type="body"/>
          </p:nvPr>
        </p:nvSpPr>
        <p:spPr>
          <a:xfrm>
            <a:off x="311700" y="1152475"/>
            <a:ext cx="8520600" cy="33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a:t>
            </a:r>
            <a:r>
              <a:rPr lang="en-GB"/>
              <a:t>thical	According to what moral norms?</a:t>
            </a:r>
            <a:endParaRPr/>
          </a:p>
          <a:p>
            <a:pPr indent="0" lvl="0" marL="0" rtl="0" algn="l">
              <a:spcBef>
                <a:spcPts val="1600"/>
              </a:spcBef>
              <a:spcAft>
                <a:spcPts val="0"/>
              </a:spcAft>
              <a:buNone/>
            </a:pPr>
            <a:r>
              <a:rPr b="1" lang="en-GB"/>
              <a:t>L</a:t>
            </a:r>
            <a:r>
              <a:rPr lang="en-GB"/>
              <a:t>egal	Which law?</a:t>
            </a:r>
            <a:endParaRPr/>
          </a:p>
          <a:p>
            <a:pPr indent="0" lvl="0" marL="0" rtl="0" algn="l">
              <a:spcBef>
                <a:spcPts val="1600"/>
              </a:spcBef>
              <a:spcAft>
                <a:spcPts val="0"/>
              </a:spcAft>
              <a:buNone/>
            </a:pPr>
            <a:r>
              <a:rPr b="1" lang="en-GB"/>
              <a:t>S</a:t>
            </a:r>
            <a:r>
              <a:rPr lang="en-GB"/>
              <a:t>ocial	Where?</a:t>
            </a:r>
            <a:endParaRPr/>
          </a:p>
          <a:p>
            <a:pPr indent="0" lvl="0" marL="0" rtl="0" algn="l">
              <a:spcBef>
                <a:spcPts val="1600"/>
              </a:spcBef>
              <a:spcAft>
                <a:spcPts val="1600"/>
              </a:spcAft>
              <a:buNone/>
            </a:pPr>
            <a:r>
              <a:rPr b="1" lang="en-GB"/>
              <a:t>I</a:t>
            </a:r>
            <a:r>
              <a:rPr lang="en-GB"/>
              <a:t>ssues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news: Cambridge Analytica</a:t>
            </a:r>
            <a:endParaRPr/>
          </a:p>
        </p:txBody>
      </p:sp>
      <p:sp>
        <p:nvSpPr>
          <p:cNvPr id="100" name="Google Shape;100;p19"/>
          <p:cNvSpPr txBox="1"/>
          <p:nvPr>
            <p:ph idx="1" type="body"/>
          </p:nvPr>
        </p:nvSpPr>
        <p:spPr>
          <a:xfrm>
            <a:off x="311700" y="4434750"/>
            <a:ext cx="85206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000">
                <a:solidFill>
                  <a:srgbClr val="000000"/>
                </a:solidFill>
                <a:uFill>
                  <a:noFill/>
                </a:uFill>
                <a:hlinkClick r:id="rId3"/>
              </a:rPr>
              <a:t>Matthew Rosenberg</a:t>
            </a:r>
            <a:r>
              <a:rPr lang="en-GB" sz="1000">
                <a:solidFill>
                  <a:srgbClr val="000000"/>
                </a:solidFill>
                <a:highlight>
                  <a:srgbClr val="FFFFFF"/>
                </a:highlight>
              </a:rPr>
              <a:t>, </a:t>
            </a:r>
            <a:r>
              <a:rPr lang="en-GB" sz="1000">
                <a:solidFill>
                  <a:srgbClr val="000000"/>
                </a:solidFill>
                <a:uFill>
                  <a:noFill/>
                </a:uFill>
                <a:hlinkClick r:id="rId4"/>
              </a:rPr>
              <a:t>Nicholas Confessore</a:t>
            </a:r>
            <a:r>
              <a:rPr lang="en-GB" sz="1000">
                <a:solidFill>
                  <a:srgbClr val="000000"/>
                </a:solidFill>
                <a:highlight>
                  <a:srgbClr val="FFFFFF"/>
                </a:highlight>
              </a:rPr>
              <a:t> and </a:t>
            </a:r>
            <a:r>
              <a:rPr lang="en-GB" sz="1000">
                <a:solidFill>
                  <a:srgbClr val="000000"/>
                </a:solidFill>
              </a:rPr>
              <a:t>Carole Cadwalladr, </a:t>
            </a:r>
            <a:r>
              <a:rPr lang="en-GB" sz="1000">
                <a:solidFill>
                  <a:srgbClr val="000000"/>
                </a:solidFill>
              </a:rPr>
              <a:t>The New York Times (17 March 2018) </a:t>
            </a:r>
            <a:r>
              <a:rPr lang="en-GB" sz="1000" u="sng">
                <a:solidFill>
                  <a:schemeClr val="hlink"/>
                </a:solidFill>
                <a:hlinkClick r:id="rId5"/>
              </a:rPr>
              <a:t>https://www.nytimes.com/2018/03/17/us/politics/cambridge-analytica-trump-campaign.html?module=inline</a:t>
            </a:r>
            <a:r>
              <a:rPr lang="en-GB" sz="1000">
                <a:solidFill>
                  <a:srgbClr val="000000"/>
                </a:solidFill>
              </a:rPr>
              <a:t> </a:t>
            </a:r>
            <a:endParaRPr sz="1000">
              <a:solidFill>
                <a:srgbClr val="000000"/>
              </a:solidFill>
            </a:endParaRPr>
          </a:p>
        </p:txBody>
      </p:sp>
      <p:pic>
        <p:nvPicPr>
          <p:cNvPr id="101" name="Google Shape;101;p19"/>
          <p:cNvPicPr preferRelativeResize="0"/>
          <p:nvPr/>
        </p:nvPicPr>
        <p:blipFill>
          <a:blip r:embed="rId6">
            <a:alphaModFix/>
          </a:blip>
          <a:stretch>
            <a:fillRect/>
          </a:stretch>
        </p:blipFill>
        <p:spPr>
          <a:xfrm>
            <a:off x="1555900" y="1187775"/>
            <a:ext cx="6032180" cy="3246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061150" y="1563163"/>
            <a:ext cx="5021700" cy="140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666666"/>
                </a:solidFill>
              </a:rPr>
              <a:t>Discuss 3 examples for 10 minutes</a:t>
            </a:r>
            <a:endParaRPr sz="2400">
              <a:solidFill>
                <a:srgbClr val="666666"/>
              </a:solidFill>
            </a:endParaRPr>
          </a:p>
          <a:p>
            <a:pPr indent="0" lvl="0" marL="0" rtl="0" algn="ctr">
              <a:spcBef>
                <a:spcPts val="0"/>
              </a:spcBef>
              <a:spcAft>
                <a:spcPts val="0"/>
              </a:spcAft>
              <a:buNone/>
            </a:pPr>
            <a:r>
              <a:rPr lang="en-GB" sz="2400">
                <a:solidFill>
                  <a:srgbClr val="666666"/>
                </a:solidFill>
              </a:rPr>
              <a:t>with neighbour and report</a:t>
            </a:r>
            <a:endParaRPr sz="2400"/>
          </a:p>
        </p:txBody>
      </p:sp>
      <p:pic>
        <p:nvPicPr>
          <p:cNvPr id="107" name="Google Shape;107;p20"/>
          <p:cNvPicPr preferRelativeResize="0"/>
          <p:nvPr/>
        </p:nvPicPr>
        <p:blipFill>
          <a:blip r:embed="rId3">
            <a:alphaModFix/>
          </a:blip>
          <a:stretch>
            <a:fillRect/>
          </a:stretch>
        </p:blipFill>
        <p:spPr>
          <a:xfrm>
            <a:off x="2685625" y="2965375"/>
            <a:ext cx="3772749" cy="1886374"/>
          </a:xfrm>
          <a:prstGeom prst="rect">
            <a:avLst/>
          </a:prstGeom>
          <a:noFill/>
          <a:ln>
            <a:noFill/>
          </a:ln>
        </p:spPr>
      </p:pic>
      <p:sp>
        <p:nvSpPr>
          <p:cNvPr id="108" name="Google Shape;108;p20"/>
          <p:cNvSpPr txBox="1"/>
          <p:nvPr/>
        </p:nvSpPr>
        <p:spPr>
          <a:xfrm>
            <a:off x="445050" y="729400"/>
            <a:ext cx="8253900" cy="7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rPr>
              <a:t>What are ELSI in data science?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Ethical Issues</a:t>
            </a:r>
            <a:endParaRPr/>
          </a:p>
        </p:txBody>
      </p:sp>
      <p:pic>
        <p:nvPicPr>
          <p:cNvPr id="114" name="Google Shape;114;p21"/>
          <p:cNvPicPr preferRelativeResize="0"/>
          <p:nvPr/>
        </p:nvPicPr>
        <p:blipFill>
          <a:blip r:embed="rId3">
            <a:alphaModFix/>
          </a:blip>
          <a:stretch>
            <a:fillRect/>
          </a:stretch>
        </p:blipFill>
        <p:spPr>
          <a:xfrm>
            <a:off x="3341300" y="2992650"/>
            <a:ext cx="2461402" cy="1846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60000"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latin typeface="Roboto"/>
                <a:ea typeface="Roboto"/>
                <a:cs typeface="Roboto"/>
                <a:sym typeface="Roboto"/>
              </a:rPr>
              <a:t>Moral Machines</a:t>
            </a:r>
            <a:endParaRPr>
              <a:latin typeface="Roboto"/>
              <a:ea typeface="Roboto"/>
              <a:cs typeface="Roboto"/>
              <a:sym typeface="Roboto"/>
            </a:endParaRPr>
          </a:p>
        </p:txBody>
      </p:sp>
      <p:sp>
        <p:nvSpPr>
          <p:cNvPr id="121" name="Google Shape;121;p22"/>
          <p:cNvSpPr txBox="1"/>
          <p:nvPr/>
        </p:nvSpPr>
        <p:spPr>
          <a:xfrm>
            <a:off x="6386850" y="4437650"/>
            <a:ext cx="2610600" cy="56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200">
                <a:solidFill>
                  <a:srgbClr val="666666"/>
                </a:solidFill>
              </a:rPr>
              <a:t>Oct 8, 2018</a:t>
            </a:r>
            <a:endParaRPr sz="1200">
              <a:solidFill>
                <a:srgbClr val="666666"/>
              </a:solidFill>
            </a:endParaRPr>
          </a:p>
          <a:p>
            <a:pPr indent="0" lvl="0" marL="0" rtl="0" algn="r">
              <a:spcBef>
                <a:spcPts val="0"/>
              </a:spcBef>
              <a:spcAft>
                <a:spcPts val="0"/>
              </a:spcAft>
              <a:buNone/>
            </a:pPr>
            <a:r>
              <a:rPr lang="en-GB" sz="1200">
                <a:solidFill>
                  <a:srgbClr val="666666"/>
                </a:solidFill>
              </a:rPr>
              <a:t>Institute of Data Science</a:t>
            </a:r>
            <a:endParaRPr sz="1200">
              <a:solidFill>
                <a:srgbClr val="666666"/>
              </a:solidFill>
            </a:endParaRPr>
          </a:p>
        </p:txBody>
      </p:sp>
      <p:pic>
        <p:nvPicPr>
          <p:cNvPr id="122" name="Google Shape;122;p22"/>
          <p:cNvPicPr preferRelativeResize="0"/>
          <p:nvPr/>
        </p:nvPicPr>
        <p:blipFill>
          <a:blip r:embed="rId3">
            <a:alphaModFix/>
          </a:blip>
          <a:stretch>
            <a:fillRect/>
          </a:stretch>
        </p:blipFill>
        <p:spPr>
          <a:xfrm>
            <a:off x="2478109" y="877700"/>
            <a:ext cx="6665891" cy="4265800"/>
          </a:xfrm>
          <a:prstGeom prst="rect">
            <a:avLst/>
          </a:prstGeom>
          <a:noFill/>
          <a:ln>
            <a:noFill/>
          </a:ln>
        </p:spPr>
      </p:pic>
      <p:sp>
        <p:nvSpPr>
          <p:cNvPr id="123" name="Google Shape;123;p22"/>
          <p:cNvSpPr txBox="1"/>
          <p:nvPr/>
        </p:nvSpPr>
        <p:spPr>
          <a:xfrm>
            <a:off x="289200" y="1320700"/>
            <a:ext cx="1744500" cy="17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alibri"/>
                <a:ea typeface="Calibri"/>
                <a:cs typeface="Calibri"/>
                <a:sym typeface="Calibri"/>
              </a:rPr>
              <a:t>What should the self-driving car choose?</a:t>
            </a:r>
            <a:endParaRPr sz="2400">
              <a:latin typeface="Calibri"/>
              <a:ea typeface="Calibri"/>
              <a:cs typeface="Calibri"/>
              <a:sym typeface="Calibri"/>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GB" sz="1800">
                <a:latin typeface="Calibri"/>
                <a:ea typeface="Calibri"/>
                <a:cs typeface="Calibri"/>
                <a:sym typeface="Calibri"/>
              </a:rPr>
              <a:t>moralmachine.mit.edu</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